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2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dyrDHGS5j9sQADLIm4OGw==" hashData="YpYMty2S0bcsYGEuakcs98FhTgjq6UBF/S12EEIi3oqnzVY31hdORu24RvLmbRHGc8PHbzBvqssLY1/Iy1iTL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347A3-2FDE-4C26-8E58-FBB94244402D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836F-B0FB-4345-8004-6F2F5CE88C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06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9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7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4233" y="3428471"/>
            <a:ext cx="209793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2093706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935567" y="2504520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027658" y="258946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8" y="3575038"/>
            <a:ext cx="247887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2241488" y="3428471"/>
            <a:ext cx="503170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7273190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Freeform: Shape 24"/>
          <p:cNvSpPr/>
          <p:nvPr userDrawn="1"/>
        </p:nvSpPr>
        <p:spPr>
          <a:xfrm>
            <a:off x="6099176" y="3621586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267" y="385660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535"/>
            <a:ext cx="247887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7420972" y="3428471"/>
            <a:ext cx="4779495" cy="105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5567" y="932536"/>
            <a:ext cx="3816350" cy="15103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6000" y="4416730"/>
            <a:ext cx="3816350" cy="15103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0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67749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995977"/>
            <a:ext cx="3816350" cy="703098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2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5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4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0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0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4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8332-1399-4E78-B631-07BB6005B97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F793F-8313-4A0B-9F85-E9E4A79CD1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image.slidesharecdn.com/jntgri59skuxuslrzbou-signature-f5d786741cc81ae3fdda6d0d247fbe776942d0ef2c22c9a0545b3caf1ecf4ac3-poli-150307060446-conversion-gate01/95/h-28-638.jpg?cb=142570838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561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64135" y="5168394"/>
            <a:ext cx="7063729" cy="1109304"/>
          </a:xfrm>
        </p:spPr>
        <p:txBody>
          <a:bodyPr>
            <a:noAutofit/>
          </a:bodyPr>
          <a:lstStyle/>
          <a:p>
            <a:pPr algn="ctr"/>
            <a:r>
              <a:rPr lang="en-US" altLang="ja-JP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KATHXHTIKO </a:t>
            </a:r>
          </a:p>
          <a:p>
            <a:pPr algn="ctr"/>
            <a:r>
              <a:rPr lang="el-GR" altLang="ja-JP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ΓΥΜΝΑΣΙΟΥ &amp; ΛΥΚΕΙΟΥ </a:t>
            </a:r>
            <a:endParaRPr lang="en-US" altLang="ja-JP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71" y="503597"/>
            <a:ext cx="4045515" cy="39931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52400" y="4109819"/>
            <a:ext cx="562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Κατηχητές : πρωτ. Αντώνιος Ρουμελιώτης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                    </a:t>
            </a:r>
            <a:r>
              <a:rPr lang="el-GR" dirty="0">
                <a:solidFill>
                  <a:schemeClr val="bg1"/>
                </a:solidFill>
              </a:rPr>
              <a:t>Μαριάμ Ρουμελιώτη </a:t>
            </a:r>
          </a:p>
        </p:txBody>
      </p:sp>
    </p:spTree>
    <p:extLst>
      <p:ext uri="{BB962C8B-B14F-4D97-AF65-F5344CB8AC3E}">
        <p14:creationId xmlns:p14="http://schemas.microsoft.com/office/powerpoint/2010/main" val="921270952"/>
      </p:ext>
    </p:extLst>
  </p:cSld>
  <p:clrMapOvr>
    <a:masterClrMapping/>
  </p:clrMapOvr>
  <p:transition spd="slow" advTm="46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4" y="412356"/>
            <a:ext cx="5372100" cy="627311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454030" y="2277620"/>
            <a:ext cx="2753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24 ὁ δὲ ἀποκριθεὶς εἶπεν· οὐκ ἀπεστάλην εἰ μὴ εἰς τὰ πρόβατα τὰ ἀπολωλότα οἴκου ᾿Ισραήλ.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06" y="5565"/>
            <a:ext cx="621399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564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807">
        <p14:reveal/>
      </p:transition>
    </mc:Choice>
    <mc:Fallback xmlns="">
      <p:transition spd="slow" advTm="98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6" y="386477"/>
            <a:ext cx="5372100" cy="62472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417607" y="2309765"/>
            <a:ext cx="27144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25 ἡ δὲ ἐλθοῦσα προσεκύνησεν αὐτῷ λέγουσα· Κύριε, βοήθει μοι.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0" r="58568"/>
          <a:stretch/>
        </p:blipFill>
        <p:spPr>
          <a:xfrm>
            <a:off x="5874946" y="908555"/>
            <a:ext cx="4849463" cy="50464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Oval Callout 3"/>
          <p:cNvSpPr/>
          <p:nvPr/>
        </p:nvSpPr>
        <p:spPr>
          <a:xfrm>
            <a:off x="8842075" y="386476"/>
            <a:ext cx="2665563" cy="1813259"/>
          </a:xfrm>
          <a:prstGeom prst="wedgeEllipseCallout">
            <a:avLst>
              <a:gd name="adj1" fmla="val -58029"/>
              <a:gd name="adj2" fmla="val 3435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Βοήθησε με Κύριε…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6004960"/>
            <a:ext cx="636605" cy="636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8152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289">
        <p14:reveal/>
      </p:transition>
    </mc:Choice>
    <mc:Fallback xmlns="">
      <p:transition spd="slow" advTm="13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357222" y="2231453"/>
            <a:ext cx="28697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26 ὁ δὲ ἀποκριθεὶς εἶπεν· οὐκ ἔστι καλὸν λαβεῖν τὸν ἄρτον τῶν τέκνων καὶ βαλεῖν τοῖς </a:t>
            </a:r>
            <a:r>
              <a:rPr lang="el-GR" sz="250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κυναρίοις</a:t>
            </a:r>
            <a:r>
              <a:rPr lang="el-GR" sz="25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0" r="58568"/>
          <a:stretch/>
        </p:blipFill>
        <p:spPr>
          <a:xfrm>
            <a:off x="5772919" y="2161910"/>
            <a:ext cx="3739846" cy="395214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428" y="-175411"/>
            <a:ext cx="3075613" cy="43133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8721" y="5565481"/>
            <a:ext cx="49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ΚΥΝΑΡΙΟ&#10;δηλαδή&#10;σκυλάκι&#10; "/>
              </a:rPr>
              <a:t> </a:t>
            </a:r>
            <a:r>
              <a:rPr lang="el-GR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ΚΥΝΑΡΙΟ δηλαδή </a:t>
            </a:r>
            <a:r>
              <a:rPr lang="el-GR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σκυλάκι </a:t>
            </a:r>
          </a:p>
          <a:p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αγάπη της έχει ξεπεράσει κάθε ίχνος εγωισμού και αξιοπρέπειας</a:t>
            </a:r>
            <a:endParaRPr lang="el-GR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19899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266">
        <p14:reveal/>
      </p:transition>
    </mc:Choice>
    <mc:Fallback xmlns="">
      <p:transition spd="slow" advTm="13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572883" y="2308397"/>
            <a:ext cx="26023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27 ἡ δὲ εἶπε· ναί, Κύριε· καὶ γὰρ τὰ κυνάρια ἐσθίει ἀπὸ τῶν </a:t>
            </a:r>
            <a:r>
              <a:rPr lang="el-GR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ψυχίων</a:t>
            </a:r>
            <a:r>
              <a:rPr lang="el-GR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τῶν πιπτόντων ἀπὸ τῆς τραπέζης τῶν κυρίων αὐτῶν.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1962" r="2531" b="3445"/>
          <a:stretch/>
        </p:blipFill>
        <p:spPr>
          <a:xfrm>
            <a:off x="5055079" y="1335562"/>
            <a:ext cx="7487589" cy="44700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0466" y="5482061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Αποκαλύπτει </a:t>
            </a:r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όλη την καρτερία και την πίστη της, παρ’ όλες τις προσβολές που </a:t>
            </a:r>
            <a:r>
              <a:rPr lang="el-G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δέχεται… Συνοδεύεται </a:t>
            </a:r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πίστη της από ταπείνωση ειλικρινή.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2404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422">
        <p14:reveal/>
      </p:transition>
    </mc:Choice>
    <mc:Fallback xmlns="">
      <p:transition spd="slow" advTm="144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535661" y="2128807"/>
            <a:ext cx="287259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effectLst/>
                <a:latin typeface="Helvetica Neue"/>
              </a:rPr>
              <a:t>28 τότε ἀποκριθεὶς ὁ ᾿Ιησοῦς εἶπεν αὐτῇ· ὦ γύναι, μεγάλη σου ἡ πίστις! γενηθήτω σοι ὡς θέλεις. </a:t>
            </a:r>
          </a:p>
          <a:p>
            <a:r>
              <a:rPr lang="el-GR" sz="20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καὶ ἰάθη ἡ θυγάτηρ αὐτῆς ἀπὸ τῆς ὥρας ἐκείνης.</a:t>
            </a:r>
            <a:endParaRPr lang="el-G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000" b="1" dirty="0" smtClean="0">
              <a:effectLst/>
              <a:latin typeface="Helvetica Neue"/>
            </a:endParaRPr>
          </a:p>
          <a:p>
            <a:endParaRPr lang="el-GR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4950" r="33334" b="33415"/>
          <a:stretch/>
        </p:blipFill>
        <p:spPr>
          <a:xfrm>
            <a:off x="6057048" y="464157"/>
            <a:ext cx="5107320" cy="59870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059" y="636133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1237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417">
        <p14:reveal/>
      </p:transition>
    </mc:Choice>
    <mc:Fallback xmlns="">
      <p:transition spd="slow" advTm="9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91" y="-112144"/>
            <a:ext cx="51435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4" y="301924"/>
            <a:ext cx="8197509" cy="56157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284671" y="3316856"/>
            <a:ext cx="8816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SignSkript Regular" panose="00000400000000000000" pitchFamily="2" charset="0"/>
              </a:rPr>
              <a:t>H θεραπεία της κόρης της </a:t>
            </a:r>
            <a:r>
              <a:rPr lang="el-GR" sz="7200" b="1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SignSkript Regular" panose="00000400000000000000" pitchFamily="2" charset="0"/>
              </a:rPr>
              <a:t>Χαναναίας</a:t>
            </a:r>
            <a:endParaRPr lang="el-GR" sz="7200" b="1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SignSkript Regular" panose="00000400000000000000" pitchFamily="2" charset="0"/>
            </a:endParaRPr>
          </a:p>
          <a:p>
            <a:endParaRPr lang="el-G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3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25">
        <p14:reveal/>
      </p:transition>
    </mc:Choice>
    <mc:Fallback xmlns="">
      <p:transition spd="slow" advTm="6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007" r="22539" b="51988"/>
          <a:stretch/>
        </p:blipFill>
        <p:spPr>
          <a:xfrm>
            <a:off x="5542253" y="1316318"/>
            <a:ext cx="6326473" cy="579960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6" y="319994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526876" y="2156604"/>
            <a:ext cx="26828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Καὶ ἐξελθὼν ἐκεῖθεν ὁ ᾿Ιησοῦς ἀνεχώρησεν εἰς τὰ μέρη Τύρου καὶ Σιδῶνος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99" y="5614880"/>
            <a:ext cx="743964" cy="7439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παρουσίασης 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1300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171">
        <p:fade/>
      </p:transition>
    </mc:Choice>
    <mc:Fallback xmlns="">
      <p:transition spd="slow" advTm="9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2889534" y="-2120014"/>
            <a:ext cx="6603465" cy="10843493"/>
          </a:xfrm>
          <a:prstGeom prst="rect">
            <a:avLst/>
          </a:prstGeom>
          <a:blipFill dpi="0" rotWithShape="1">
            <a:blip r:embed="rId4">
              <a:alphaModFix amt="57000"/>
            </a:blip>
            <a:srcRect/>
            <a:stretch>
              <a:fillRect l="-32424" t="-11535" r="-13575" b="-29553"/>
            </a:stretch>
          </a:blip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el-GR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ύρου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kumimoji="1" lang="el-GR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Σιδώνος 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26644" y="1206378"/>
            <a:ext cx="1321737" cy="2428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9003" y="594161"/>
            <a:ext cx="558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Φοινικικά Κράτη</a:t>
            </a:r>
            <a:endParaRPr lang="el-GR" sz="5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4382907"/>
            <a:ext cx="11219313" cy="2308324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O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Ιησούς, «αναχώρησε για την περιοχή της Τύρου και της Σιδώνας», δηλ. για περιοχή που βρίσκεται στα βόρεια σύνορα της Γαλιλαίας και κατοικείται από εθνικούς. Ιδιαίτερα η Τύρος και η Σιδώνα είναι, κατά την ιουδαϊκή παράδοση, χαρακτηριστικές περιπτώσεις εθνικών πόλεων (βλ. Ματθ. 11, 21). Ο Ιησούς πλησίασε την περιοχή αυτή των εθνικών με τρόπο που για έναν Ιουδαίο σήμαινε κίνδυνο να έλθει σε επικοινωνία με «ακάθαρτους», για τον ευαγγελιστή όμως η κίνηση αυτή δηλώνει την παγκοσμιότητα του χριστιανικού κηρύγματος.  </a:t>
            </a:r>
          </a:p>
          <a:p>
            <a:pPr algn="just"/>
            <a:endParaRPr lang="el-GR" sz="2400" dirty="0">
              <a:latin typeface="Gabriola" panose="04040605051002020D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3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961">
        <p:fade/>
      </p:transition>
    </mc:Choice>
    <mc:Fallback xmlns="">
      <p:transition spd="slow" advTm="33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-0.00857 L 1.16224 0.0081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04" y="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build="p"/>
      <p:bldP spid="10" grpId="1" build="p"/>
      <p:bldP spid="11" grpId="0" build="p"/>
      <p:bldP spid="11" grpI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526876" y="2156604"/>
            <a:ext cx="2682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καὶ ἰδοὺ γυνὴ Χαναναία ἀπὸ τῶν ὁρίων ἐκείνων </a:t>
            </a:r>
            <a:r>
              <a:rPr lang="el-GR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ἐξελθοῦσα</a:t>
            </a:r>
            <a:endParaRPr lang="el-GR" sz="2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05" y="1100423"/>
            <a:ext cx="6004609" cy="47536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59" y="606898"/>
            <a:ext cx="7240700" cy="53790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1458" y="542702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ἐξελθὼν/ ἐξελθοῦσα: </a:t>
            </a:r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Βγαίνω έξω από ένα χώρο, που είμαι κλεισμένος</a:t>
            </a:r>
            <a:r>
              <a:rPr lang="el-G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Βγήκε από </a:t>
            </a:r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τα «πιστεύω» της, </a:t>
            </a:r>
            <a:r>
              <a:rPr lang="el-G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την </a:t>
            </a:r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ανατροφή της, </a:t>
            </a:r>
            <a:r>
              <a:rPr lang="el-G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τα </a:t>
            </a:r>
            <a:r>
              <a:rPr lang="el-G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κοινωνικά της πλαίσια.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40446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261">
        <p14:reveal/>
      </p:transition>
    </mc:Choice>
    <mc:Fallback xmlns="">
      <p:transition spd="slow" advTm="18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6"/>
            <a:ext cx="5372100" cy="635937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611702" y="2071150"/>
            <a:ext cx="26540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ἐκραύγαζεν αὐτῷ λέγουσα· </a:t>
            </a:r>
            <a:r>
              <a:rPr lang="el-G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ἐλέησόν με, Κύριε, υἱὲ Δαυῒδ·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ἡ θυγάτηρ μου κακῶς δαιμονίζεται.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29290"/>
          <a:stretch/>
        </p:blipFill>
        <p:spPr>
          <a:xfrm>
            <a:off x="5593911" y="412356"/>
            <a:ext cx="5796951" cy="56157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7408" y="5775241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Σπαρακτική ακούστηκε από μακριά η </a:t>
            </a:r>
            <a:r>
              <a:rPr lang="el-GR" sz="2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κραυγή…</a:t>
            </a:r>
            <a:endParaRPr lang="el-GR" sz="2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9265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237">
        <p14:reveal/>
      </p:transition>
    </mc:Choice>
    <mc:Fallback xmlns="">
      <p:transition spd="slow" advTm="12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509622" y="2355011"/>
            <a:ext cx="2734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23 </a:t>
            </a:r>
            <a:r>
              <a:rPr lang="el-GR" sz="3600" b="1" dirty="0" smtClean="0"/>
              <a:t>ὁ </a:t>
            </a:r>
            <a:r>
              <a:rPr lang="el-GR" sz="3600" b="1" dirty="0"/>
              <a:t>δὲ οὐκ ἀπεκρίθη αὐτῇ λόγον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08" y="152214"/>
            <a:ext cx="4661297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059" y="63422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14485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79">
        <p14:reveal/>
      </p:transition>
    </mc:Choice>
    <mc:Fallback xmlns="">
      <p:transition spd="slow" advTm="63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319842" y="2372589"/>
            <a:ext cx="3045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καὶ προσελθόντες οἱ μαθηταὶ αὐτοῦ ἠρώτων αὐτὸν λέγοντες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0"/>
          <a:stretch/>
        </p:blipFill>
        <p:spPr>
          <a:xfrm>
            <a:off x="6091236" y="93358"/>
            <a:ext cx="5936232" cy="68844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891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24">
        <p14:reveal/>
      </p:transition>
    </mc:Choice>
    <mc:Fallback xmlns="">
      <p:transition spd="slow" advTm="82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 rot="5400000">
            <a:off x="2664216" y="-2664218"/>
            <a:ext cx="6863565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412357"/>
            <a:ext cx="5372100" cy="6038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250830" y="2536166"/>
            <a:ext cx="2838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ἀπόλυσον αὐτήν, ὅτι κράζει ὄπισθεν ἡμῶν.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1" b="46619"/>
          <a:stretch/>
        </p:blipFill>
        <p:spPr>
          <a:xfrm>
            <a:off x="6297282" y="662523"/>
            <a:ext cx="4361251" cy="49536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10" y="5966860"/>
            <a:ext cx="636605" cy="636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059" y="6380386"/>
            <a:ext cx="513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Επιμέλεια </a:t>
            </a:r>
            <a:r>
              <a:rPr lang="el-GR" sz="1200" i="1" dirty="0"/>
              <a:t>παρουσίασης </a:t>
            </a:r>
            <a:r>
              <a:rPr lang="el-GR" sz="1200" i="1" dirty="0" smtClean="0"/>
              <a:t>Ρουμελιώτη Μαριάμ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630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00">
        <p14:reveal/>
      </p:transition>
    </mc:Choice>
    <mc:Fallback xmlns="">
      <p:transition spd="slow" advTm="9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405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Gabriola</vt:lpstr>
      <vt:lpstr>Helvetica Neue</vt:lpstr>
      <vt:lpstr>PFSignSkript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ΜΑΡΙΑΜ</dc:creator>
  <cp:lastModifiedBy>ΜΑΡΙΑΜ</cp:lastModifiedBy>
  <cp:revision>49</cp:revision>
  <dcterms:created xsi:type="dcterms:W3CDTF">2021-02-13T12:37:27Z</dcterms:created>
  <dcterms:modified xsi:type="dcterms:W3CDTF">2021-02-14T17:13:31Z</dcterms:modified>
</cp:coreProperties>
</file>